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5" r:id="rId4"/>
    <p:sldId id="272" r:id="rId5"/>
    <p:sldId id="270" r:id="rId6"/>
    <p:sldId id="258" r:id="rId7"/>
    <p:sldId id="265" r:id="rId8"/>
    <p:sldId id="264" r:id="rId9"/>
    <p:sldId id="278" r:id="rId10"/>
    <p:sldId id="276" r:id="rId11"/>
    <p:sldId id="259" r:id="rId12"/>
    <p:sldId id="266" r:id="rId13"/>
    <p:sldId id="260" r:id="rId14"/>
    <p:sldId id="268" r:id="rId15"/>
    <p:sldId id="261" r:id="rId16"/>
    <p:sldId id="263" r:id="rId17"/>
    <p:sldId id="262" r:id="rId18"/>
    <p:sldId id="271" r:id="rId19"/>
    <p:sldId id="274" r:id="rId20"/>
    <p:sldId id="277" r:id="rId21"/>
    <p:sldId id="280" r:id="rId22"/>
    <p:sldId id="279" r:id="rId23"/>
    <p:sldId id="281" r:id="rId24"/>
    <p:sldId id="273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13" autoAdjust="0"/>
    <p:restoredTop sz="85969" autoAdjust="0"/>
  </p:normalViewPr>
  <p:slideViewPr>
    <p:cSldViewPr snapToGrid="0">
      <p:cViewPr varScale="1">
        <p:scale>
          <a:sx n="95" d="100"/>
          <a:sy n="95" d="100"/>
        </p:scale>
        <p:origin x="125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B17B3-4D2F-4B34-901F-42A7F6BA637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77FA3-9275-47CD-93B7-25BF4D39E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0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7FA3-9275-47CD-93B7-25BF4D39E2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6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7FA3-9275-47CD-93B7-25BF4D39E2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7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7FA3-9275-47CD-93B7-25BF4D39E2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85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7FA3-9275-47CD-93B7-25BF4D39E2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6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7FA3-9275-47CD-93B7-25BF4D39E2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3180" y="1122363"/>
            <a:ext cx="9080618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3180" y="3785786"/>
            <a:ext cx="9080618" cy="147201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4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5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3180" y="365125"/>
            <a:ext cx="615297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5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8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80" y="812430"/>
            <a:ext cx="90742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3180" y="3913974"/>
            <a:ext cx="9074270" cy="127836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2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80" y="587313"/>
            <a:ext cx="908061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3180" y="2047813"/>
            <a:ext cx="4371886" cy="38573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81915" y="2047813"/>
            <a:ext cx="4371886" cy="38573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1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80" y="365125"/>
            <a:ext cx="90822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3180" y="1903359"/>
            <a:ext cx="42798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73180" y="2727271"/>
            <a:ext cx="4279870" cy="34513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54440" y="1903359"/>
            <a:ext cx="43009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54440" y="2727271"/>
            <a:ext cx="4300947" cy="34513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1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81" y="536043"/>
            <a:ext cx="908061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9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1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80" y="987425"/>
            <a:ext cx="3546506" cy="13968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8789" y="987425"/>
            <a:ext cx="52365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3180" y="2666288"/>
            <a:ext cx="3546506" cy="3202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80" y="987425"/>
            <a:ext cx="3932237" cy="120923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46078" y="987425"/>
            <a:ext cx="480930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3180" y="2615012"/>
            <a:ext cx="3932237" cy="3253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17A-92D4-425F-80E4-017BC8EF98F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7CB0-7F91-44EC-A1B3-46A3BF5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3181" y="365125"/>
            <a:ext cx="90806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3181" y="1965533"/>
            <a:ext cx="9080618" cy="4211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73180" y="6356350"/>
            <a:ext cx="1308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82217A-92D4-425F-80E4-017BC8EF98F7}" type="datetimeFigureOut">
              <a:rPr lang="en-US" smtClean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9595" y="6356350"/>
            <a:ext cx="1962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45580" y="6356350"/>
            <a:ext cx="1308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C37CB0-7F91-44EC-A1B3-46A3BF57F8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1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ppa.org/facilities-manager/uthealth-facilities-energy-conservation-plan-saves-millions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en/academic-impact/sustainability" TargetMode="External"/><Relationship Id="rId2" Type="http://schemas.openxmlformats.org/officeDocument/2006/relationships/hyperlink" Target="http://www.un-documents.net/our-common-futur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ia.gov/tools/faqs/faq.php?id=74&amp;t=11" TargetMode="External"/><Relationship Id="rId4" Type="http://schemas.openxmlformats.org/officeDocument/2006/relationships/hyperlink" Target="https://sdgs.un.org/goa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system.edu/sites/policy-library/policies/uts-169-sustainability-practice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h.edu/safety/sherm/sustainabilit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04358"/>
            <a:ext cx="9033042" cy="2387600"/>
          </a:xfrm>
        </p:spPr>
        <p:txBody>
          <a:bodyPr>
            <a:noAutofit/>
          </a:bodyPr>
          <a:lstStyle/>
          <a:p>
            <a:r>
              <a:rPr lang="en-US" sz="4500" dirty="0"/>
              <a:t>A Comprehensive Assessment of Current Sustainability Efforts at UTHealth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730" y="5702301"/>
            <a:ext cx="6122738" cy="636657"/>
          </a:xfrm>
        </p:spPr>
        <p:txBody>
          <a:bodyPr>
            <a:noAutofit/>
          </a:bodyPr>
          <a:lstStyle/>
          <a:p>
            <a:r>
              <a:rPr lang="en-US" dirty="0"/>
              <a:t>William Hebel, MB(ASCP)</a:t>
            </a:r>
            <a:r>
              <a:rPr lang="en-US" baseline="30000" dirty="0"/>
              <a:t>CM</a:t>
            </a:r>
          </a:p>
          <a:p>
            <a:r>
              <a:rPr lang="en-US" baseline="30000" dirty="0"/>
              <a:t>August 2021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25512" y="4927600"/>
            <a:ext cx="71151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500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E07D0A-28D5-4EB5-B511-F07D38063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26" y="1540041"/>
            <a:ext cx="6075167" cy="3336777"/>
          </a:xfr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557" y="725615"/>
            <a:ext cx="9774012" cy="72693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Facilities, Planning, and Engineering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64E67-FE77-4F73-92C0-BDF96D06CE6D}"/>
              </a:ext>
            </a:extLst>
          </p:cNvPr>
          <p:cNvSpPr txBox="1"/>
          <p:nvPr/>
        </p:nvSpPr>
        <p:spPr>
          <a:xfrm>
            <a:off x="2142651" y="5103674"/>
            <a:ext cx="95769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UTHealth Facilities, Planning, and Engineering (FPE) department was featured in the July/August 2021 online publication of the APPA Facilities Manager journal.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hlinkClick r:id="rId4"/>
              </a:rPr>
              <a:t>https://www.appa.org/facilities-manager/uthealth-facilities-energy-conservation-plan-saves-millions/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152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6" y="365125"/>
            <a:ext cx="9072513" cy="1325563"/>
          </a:xfrm>
        </p:spPr>
        <p:txBody>
          <a:bodyPr>
            <a:normAutofit/>
          </a:bodyPr>
          <a:lstStyle/>
          <a:p>
            <a:r>
              <a:rPr lang="en-US" b="1" dirty="0"/>
              <a:t>Auxiliary Enterprises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86" y="1663700"/>
            <a:ext cx="9072514" cy="4829175"/>
          </a:xfrm>
        </p:spPr>
        <p:txBody>
          <a:bodyPr>
            <a:normAutofit/>
          </a:bodyPr>
          <a:lstStyle/>
          <a:p>
            <a:r>
              <a:rPr lang="en-US" dirty="0"/>
              <a:t>Student and staff transportation services</a:t>
            </a:r>
          </a:p>
          <a:p>
            <a:pPr lvl="1"/>
            <a:r>
              <a:rPr lang="en-US" dirty="0"/>
              <a:t>Shuttle services</a:t>
            </a:r>
          </a:p>
          <a:p>
            <a:pPr lvl="1"/>
            <a:r>
              <a:rPr lang="en-US" dirty="0"/>
              <a:t>UTHealth Mobility Program</a:t>
            </a:r>
          </a:p>
          <a:p>
            <a:pPr lvl="2"/>
            <a:r>
              <a:rPr lang="en-US" dirty="0"/>
              <a:t>UTHealth was awarded the 2021 METRO STAR Vanpool Earth Month Environmental Impact Award by METRO Star Vanpool and the Houston-Galveston Area Council</a:t>
            </a:r>
          </a:p>
          <a:p>
            <a:r>
              <a:rPr lang="en-US" dirty="0"/>
              <a:t>Water use minimizations</a:t>
            </a:r>
          </a:p>
          <a:p>
            <a:pPr lvl="1"/>
            <a:r>
              <a:rPr lang="en-US" dirty="0"/>
              <a:t>Student Housing  	</a:t>
            </a:r>
          </a:p>
          <a:p>
            <a:pPr lvl="2"/>
            <a:r>
              <a:rPr lang="en-US" dirty="0"/>
              <a:t>1,064 showerheads installed meeting EPA’s </a:t>
            </a:r>
            <a:r>
              <a:rPr lang="en-US" dirty="0" err="1"/>
              <a:t>WaterSense</a:t>
            </a:r>
            <a:r>
              <a:rPr lang="en-US" dirty="0"/>
              <a:t> criteria</a:t>
            </a:r>
          </a:p>
          <a:p>
            <a:pPr lvl="2"/>
            <a:r>
              <a:rPr lang="en-US" dirty="0"/>
              <a:t>Approx. $25,000 in water use savings</a:t>
            </a:r>
          </a:p>
          <a:p>
            <a:pPr lvl="1"/>
            <a:r>
              <a:rPr lang="en-US" dirty="0"/>
              <a:t>Recreation Center </a:t>
            </a:r>
          </a:p>
          <a:p>
            <a:pPr lvl="2"/>
            <a:r>
              <a:rPr lang="en-US" dirty="0"/>
              <a:t>Bottle filler, stations, automatic flush toilets, waterless urinals, and an irrigation rain sensor installed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WaterSense Products Show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007" y="3957535"/>
            <a:ext cx="2559150" cy="6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987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7" y="542925"/>
            <a:ext cx="9072513" cy="968375"/>
          </a:xfrm>
        </p:spPr>
        <p:txBody>
          <a:bodyPr>
            <a:normAutofit/>
          </a:bodyPr>
          <a:lstStyle/>
          <a:p>
            <a:r>
              <a:rPr lang="en-US" b="1" dirty="0"/>
              <a:t>Auxiliary Enterprises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717" y="1927205"/>
            <a:ext cx="6812380" cy="38608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Energy use efficiencies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/>
              <a:t>LED lighting, occupancy sensors, and exterior lighting timers have been installed at the UTHealth Rec. Center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The HVAC system in the Rec. </a:t>
            </a:r>
            <a:r>
              <a:rPr lang="en-US" dirty="0"/>
              <a:t>Center had been updated and is controlled through the </a:t>
            </a:r>
            <a:r>
              <a:rPr lang="en-US" dirty="0" err="1"/>
              <a:t>MetaSys</a:t>
            </a:r>
            <a:r>
              <a:rPr lang="en-US" dirty="0"/>
              <a:t> system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Partnered with the “Houston B-cycle</a:t>
            </a:r>
            <a:r>
              <a:rPr lang="en-US" dirty="0"/>
              <a:t>” program with 12 bike rental stations in the Texas Medical Center area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79D26-52BA-4A07-8292-0DC0D7B08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86" y="2107735"/>
            <a:ext cx="3166844" cy="28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2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6" y="365125"/>
            <a:ext cx="9072513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Safety, Health, Environment &amp; Risk Management (SHERM)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85" y="2030341"/>
            <a:ext cx="9072514" cy="4667250"/>
          </a:xfrm>
        </p:spPr>
        <p:txBody>
          <a:bodyPr/>
          <a:lstStyle/>
          <a:p>
            <a:r>
              <a:rPr lang="en-US" dirty="0"/>
              <a:t>Hazardous waste minimization reduction efforts</a:t>
            </a:r>
          </a:p>
          <a:p>
            <a:pPr lvl="1"/>
            <a:r>
              <a:rPr lang="en-US" dirty="0"/>
              <a:t>Research protocol reviews and “Green Chemistry” recommendations</a:t>
            </a:r>
          </a:p>
          <a:p>
            <a:pPr lvl="1"/>
            <a:r>
              <a:rPr lang="en-US" dirty="0"/>
              <a:t>Pollution prevention planning</a:t>
            </a:r>
          </a:p>
          <a:p>
            <a:pPr lvl="1"/>
            <a:r>
              <a:rPr lang="en-US" dirty="0"/>
              <a:t>Optimized waste processing to minimize quantity prior to disposal</a:t>
            </a:r>
          </a:p>
          <a:p>
            <a:pPr lvl="1"/>
            <a:r>
              <a:rPr lang="en-US" dirty="0"/>
              <a:t>Annual sampling of laboratory waste water</a:t>
            </a:r>
          </a:p>
          <a:p>
            <a:pPr lvl="1"/>
            <a:r>
              <a:rPr lang="en-US" dirty="0"/>
              <a:t>Recycling of waste materials (lamps, ballasts, paints, used oil, spent batteries, silver, mercury, etc.)</a:t>
            </a:r>
          </a:p>
          <a:p>
            <a:pPr lvl="1"/>
            <a:r>
              <a:rPr lang="en-US" dirty="0"/>
              <a:t>FY20 hazardous waste minimization efforts by SHERM staff resulted in a disposal cost avoidance of $142,484</a:t>
            </a:r>
          </a:p>
        </p:txBody>
      </p:sp>
    </p:spTree>
    <p:extLst>
      <p:ext uri="{BB962C8B-B14F-4D97-AF65-F5344CB8AC3E}">
        <p14:creationId xmlns:p14="http://schemas.microsoft.com/office/powerpoint/2010/main" val="2959189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6" y="365125"/>
            <a:ext cx="9072513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Safety, Health, Environment &amp; Risk Management (SHERM)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86" y="2141537"/>
            <a:ext cx="9072514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Green Chemistry options for safer, less hazardous chemicals in our research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Comprehensive Asset Tracking and Environmental Release (CATER) Program</a:t>
            </a:r>
          </a:p>
          <a:p>
            <a:pPr lvl="2"/>
            <a:r>
              <a:rPr lang="en-US" dirty="0"/>
              <a:t>Surplus equipment is inspected for hazardous materials prior to release to the warehouse in order to protect employees, the environment, and public buyers of UTHealth surplus equipment.</a:t>
            </a:r>
          </a:p>
          <a:p>
            <a:pPr lvl="2"/>
            <a:r>
              <a:rPr lang="en-US" dirty="0"/>
              <a:t>Refrigerants captured from devices prior to disposal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Fleet Vehicle maintenance to minimize hazardous emissions</a:t>
            </a:r>
          </a:p>
        </p:txBody>
      </p:sp>
    </p:spTree>
    <p:extLst>
      <p:ext uri="{BB962C8B-B14F-4D97-AF65-F5344CB8AC3E}">
        <p14:creationId xmlns:p14="http://schemas.microsoft.com/office/powerpoint/2010/main" val="2716368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6" y="365125"/>
            <a:ext cx="9072513" cy="1325563"/>
          </a:xfrm>
        </p:spPr>
        <p:txBody>
          <a:bodyPr>
            <a:normAutofit/>
          </a:bodyPr>
          <a:lstStyle/>
          <a:p>
            <a:r>
              <a:rPr lang="en-US" b="1" dirty="0"/>
              <a:t>Procurement and Finance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86" y="1959189"/>
            <a:ext cx="9072514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Currently, Procurement does not have sustainability programs in place but is working to develop sustainable purchasing relationships with vendors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Promote “circular purchasing” vendor relationships that will move purchasing away from the "Take, Make, Waste" 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5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6" y="365125"/>
            <a:ext cx="9072513" cy="1325563"/>
          </a:xfrm>
        </p:spPr>
        <p:txBody>
          <a:bodyPr>
            <a:normAutofit/>
          </a:bodyPr>
          <a:lstStyle/>
          <a:p>
            <a:r>
              <a:rPr lang="en-US" b="1" dirty="0"/>
              <a:t>Capital Assets Management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86" y="1825625"/>
            <a:ext cx="907251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Equipment reuse</a:t>
            </a:r>
          </a:p>
          <a:p>
            <a:pPr lvl="1"/>
            <a:r>
              <a:rPr lang="en-US" dirty="0"/>
              <a:t>Repurposing used equipment for redeployment within UTHealth to reduce the costs associated with purchasing new devices.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Computer equipment donation</a:t>
            </a:r>
          </a:p>
          <a:p>
            <a:pPr lvl="1"/>
            <a:r>
              <a:rPr lang="en-US" dirty="0"/>
              <a:t>Devices that have reached their end-of-service life at UTHealth are donated to charitable entities for re-use.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Auctioning used equipment and materials for reuse, recycling, or recovery</a:t>
            </a:r>
          </a:p>
          <a:p>
            <a:pPr lvl="1"/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45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6" y="357516"/>
            <a:ext cx="9072513" cy="878048"/>
          </a:xfrm>
        </p:spPr>
        <p:txBody>
          <a:bodyPr>
            <a:normAutofit/>
          </a:bodyPr>
          <a:lstStyle/>
          <a:p>
            <a:r>
              <a:rPr lang="en-US" b="1" dirty="0"/>
              <a:t>Information Technology (IT)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86" y="1825625"/>
            <a:ext cx="9072514" cy="4351338"/>
          </a:xfrm>
        </p:spPr>
        <p:txBody>
          <a:bodyPr>
            <a:normAutofit/>
          </a:bodyPr>
          <a:lstStyle/>
          <a:p>
            <a:r>
              <a:rPr lang="en-US" dirty="0"/>
              <a:t>Hot Aisle Containment Data Center	</a:t>
            </a:r>
          </a:p>
          <a:p>
            <a:pPr lvl="1"/>
            <a:r>
              <a:rPr lang="en-US" dirty="0"/>
              <a:t>The UTHealth server room is designed to capture the hot air from servers and direct it to a/c units rather than recycling and air conditioning all of the air in the room.</a:t>
            </a:r>
          </a:p>
          <a:p>
            <a:r>
              <a:rPr lang="en-US" dirty="0"/>
              <a:t>Computer Monitor/Hard Disk Drive sleep mode</a:t>
            </a:r>
          </a:p>
          <a:p>
            <a:pPr lvl="1"/>
            <a:r>
              <a:rPr lang="en-US" dirty="0"/>
              <a:t>During periods of inactivity, monitors and disk drives go into “sleep mode”, reducing energy consumption.  This effort is magnified by the thousands of computers across campus.</a:t>
            </a:r>
          </a:p>
          <a:p>
            <a:r>
              <a:rPr lang="en-US" dirty="0"/>
              <a:t>“Right sizing” things to the Cloud</a:t>
            </a:r>
          </a:p>
          <a:p>
            <a:pPr lvl="1"/>
            <a:r>
              <a:rPr lang="en-US" dirty="0"/>
              <a:t>Reduces the equipment overhead cost by taking advantage of cloud server storage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31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333" y="349189"/>
            <a:ext cx="7979568" cy="693113"/>
          </a:xfrm>
        </p:spPr>
        <p:txBody>
          <a:bodyPr>
            <a:normAutofit fontScale="90000"/>
          </a:bodyPr>
          <a:lstStyle/>
          <a:p>
            <a:r>
              <a:rPr lang="en-US" sz="5300" b="1" dirty="0"/>
              <a:t>Information</a:t>
            </a:r>
            <a:r>
              <a:rPr lang="en-US" b="1" dirty="0"/>
              <a:t> Technology (IT)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662DAD-7B7F-4179-97D4-506E278AA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010" y="1690687"/>
            <a:ext cx="5608213" cy="4211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225A66-1EAA-4CA7-BCC9-CDF967E692C2}"/>
              </a:ext>
            </a:extLst>
          </p:cNvPr>
          <p:cNvSpPr txBox="1"/>
          <p:nvPr/>
        </p:nvSpPr>
        <p:spPr>
          <a:xfrm>
            <a:off x="3568889" y="6075579"/>
            <a:ext cx="704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Illustration of the layout of the Hot Aisle Containment Data Center airflow</a:t>
            </a:r>
          </a:p>
        </p:txBody>
      </p:sp>
    </p:spTree>
    <p:extLst>
      <p:ext uri="{BB962C8B-B14F-4D97-AF65-F5344CB8AC3E}">
        <p14:creationId xmlns:p14="http://schemas.microsoft.com/office/powerpoint/2010/main" val="944889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807" y="172018"/>
            <a:ext cx="9246040" cy="69311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UTHealth Hot Aisle Containment Data Center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D9CE85-D2F6-4963-AC65-1AB8F6511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883" y="1049681"/>
            <a:ext cx="2857465" cy="4460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004A6-C675-4D8E-9ABE-4CD6BCD357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14A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8685" y="5534515"/>
            <a:ext cx="2103302" cy="85961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  <a:alpha val="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F3FA1-76B9-4A15-894B-6E21977786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5" r="5272"/>
          <a:stretch/>
        </p:blipFill>
        <p:spPr>
          <a:xfrm>
            <a:off x="8617511" y="1047734"/>
            <a:ext cx="2926786" cy="446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3331F7-6012-4F5B-88E1-C1CF365D7B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41"/>
          <a:stretch/>
        </p:blipFill>
        <p:spPr>
          <a:xfrm>
            <a:off x="5545225" y="1006816"/>
            <a:ext cx="2535409" cy="4462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E9839C-BF87-4A3D-B53D-5471EA1ACD01}"/>
              </a:ext>
            </a:extLst>
          </p:cNvPr>
          <p:cNvSpPr txBox="1"/>
          <p:nvPr/>
        </p:nvSpPr>
        <p:spPr>
          <a:xfrm>
            <a:off x="6050328" y="5651691"/>
            <a:ext cx="167866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Hot Aisle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73C83A-7F9E-42F4-AED0-40A6F948B918}"/>
              </a:ext>
            </a:extLst>
          </p:cNvPr>
          <p:cNvSpPr txBox="1"/>
          <p:nvPr/>
        </p:nvSpPr>
        <p:spPr>
          <a:xfrm>
            <a:off x="9318303" y="5674497"/>
            <a:ext cx="167866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Hot Aisle</a:t>
            </a:r>
          </a:p>
        </p:txBody>
      </p:sp>
    </p:spTree>
    <p:extLst>
      <p:ext uri="{BB962C8B-B14F-4D97-AF65-F5344CB8AC3E}">
        <p14:creationId xmlns:p14="http://schemas.microsoft.com/office/powerpoint/2010/main" val="404231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7" y="694567"/>
            <a:ext cx="8441353" cy="128289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2">
                    <a:lumMod val="25000"/>
                  </a:schemeClr>
                </a:solidFill>
              </a:rPr>
              <a:t>Sustainability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(Sustainable Development)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83BE8C-83CE-4448-8A3B-0BF4F263C469}"/>
              </a:ext>
            </a:extLst>
          </p:cNvPr>
          <p:cNvSpPr txBox="1">
            <a:spLocks/>
          </p:cNvSpPr>
          <p:nvPr/>
        </p:nvSpPr>
        <p:spPr>
          <a:xfrm>
            <a:off x="2165687" y="2589694"/>
            <a:ext cx="8700155" cy="3370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“</a:t>
            </a:r>
            <a:r>
              <a:rPr lang="en-US" sz="2800" i="1" dirty="0">
                <a:solidFill>
                  <a:schemeClr val="bg2">
                    <a:lumMod val="25000"/>
                  </a:schemeClr>
                </a:solidFill>
              </a:rPr>
              <a:t>Sustainable development seeks to meet the needs and aspirations of the present without compromising the ability to meet those of the future.” </a:t>
            </a:r>
          </a:p>
          <a:p>
            <a:pPr marL="914400" lvl="2" indent="0">
              <a:buNone/>
            </a:pPr>
            <a:endParaRPr lang="en-US" sz="2800" i="1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2" indent="0">
              <a:buNone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	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The 1987 United Nations Brundtland Commission Report </a:t>
            </a:r>
            <a:r>
              <a:rPr lang="en-US" sz="1800" baseline="30000" dirty="0">
                <a:solidFill>
                  <a:schemeClr val="bg2">
                    <a:lumMod val="25000"/>
                  </a:schemeClr>
                </a:solidFill>
              </a:rPr>
              <a:t>1 </a:t>
            </a:r>
            <a:endParaRPr lang="en-US" sz="2800" baseline="30000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2" indent="0">
              <a:buNone/>
            </a:pPr>
            <a:endParaRPr lang="en-US" baseline="30000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2" indent="0">
              <a:buNone/>
            </a:pPr>
            <a:endParaRPr lang="en-US" baseline="30000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2" indent="0">
              <a:buNone/>
            </a:pPr>
            <a:r>
              <a:rPr lang="en-US" baseline="30000" dirty="0">
                <a:solidFill>
                  <a:schemeClr val="bg2">
                    <a:lumMod val="25000"/>
                  </a:schemeClr>
                </a:solidFill>
              </a:rPr>
              <a:t>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F1B3A-6219-4ACA-AC3E-5C6A00EAC951}"/>
              </a:ext>
            </a:extLst>
          </p:cNvPr>
          <p:cNvSpPr txBox="1"/>
          <p:nvPr/>
        </p:nvSpPr>
        <p:spPr>
          <a:xfrm>
            <a:off x="2948276" y="1789475"/>
            <a:ext cx="378462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(noun)  - </a:t>
            </a:r>
            <a:r>
              <a:rPr lang="en-US" sz="2800" dirty="0" err="1"/>
              <a:t>səˌstānəˈbilədē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29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992" y="334581"/>
            <a:ext cx="10507360" cy="693113"/>
          </a:xfrm>
        </p:spPr>
        <p:txBody>
          <a:bodyPr>
            <a:noAutofit/>
          </a:bodyPr>
          <a:lstStyle/>
          <a:p>
            <a:r>
              <a:rPr lang="en-US" sz="4000" b="1" dirty="0"/>
              <a:t>Other Sustainability Efforts on Campus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25A66-1EAA-4CA7-BCC9-CDF967E692C2}"/>
              </a:ext>
            </a:extLst>
          </p:cNvPr>
          <p:cNvSpPr txBox="1"/>
          <p:nvPr/>
        </p:nvSpPr>
        <p:spPr>
          <a:xfrm>
            <a:off x="3554691" y="1269176"/>
            <a:ext cx="7060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UTHealth School of Public Health’s Holistic Garden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3839EE-970D-4117-9B75-216BB52A3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91" y="2173952"/>
            <a:ext cx="3882237" cy="291167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76CCCD-CAE3-4714-B60E-79F7D33BD9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5745" b="17067"/>
          <a:stretch/>
        </p:blipFill>
        <p:spPr>
          <a:xfrm>
            <a:off x="2469502" y="2173951"/>
            <a:ext cx="4615546" cy="2911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BDB699-90D0-40E2-9D25-8495136D97B0}"/>
              </a:ext>
            </a:extLst>
          </p:cNvPr>
          <p:cNvSpPr txBox="1"/>
          <p:nvPr/>
        </p:nvSpPr>
        <p:spPr>
          <a:xfrm>
            <a:off x="3310893" y="5327111"/>
            <a:ext cx="7567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Part of the UTHealth School of Public Health's Nourish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Provides a sustainable source of produce for nutrition education (teaching kitchen) and other public health curricula</a:t>
            </a:r>
          </a:p>
        </p:txBody>
      </p:sp>
    </p:spTree>
    <p:extLst>
      <p:ext uri="{BB962C8B-B14F-4D97-AF65-F5344CB8AC3E}">
        <p14:creationId xmlns:p14="http://schemas.microsoft.com/office/powerpoint/2010/main" val="1611699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037" y="355764"/>
            <a:ext cx="11030854" cy="69311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The School of Public Health Green Roof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BEE3D-D76E-4C4A-93DB-E9E0F55D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947" y="4897501"/>
            <a:ext cx="7671031" cy="1864246"/>
          </a:xfrm>
        </p:spPr>
        <p:txBody>
          <a:bodyPr>
            <a:normAutofit/>
          </a:bodyPr>
          <a:lstStyle/>
          <a:p>
            <a:r>
              <a:rPr lang="en-US" sz="2000" dirty="0"/>
              <a:t>Reduces the air temperature in the building by lowering the flow of heat into the building and lowers cooling costs</a:t>
            </a:r>
          </a:p>
          <a:p>
            <a:r>
              <a:rPr lang="en-US" sz="2000" dirty="0"/>
              <a:t>Only on the East Tower at SPH, allowing for comparisons to the traditional roof design of the West Tower</a:t>
            </a:r>
          </a:p>
          <a:p>
            <a:endParaRPr lang="en-US" sz="2000" dirty="0"/>
          </a:p>
          <a:p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D7BA3-7838-4922-B90A-CF55446A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/>
          <a:stretch/>
        </p:blipFill>
        <p:spPr>
          <a:xfrm>
            <a:off x="2579874" y="1404268"/>
            <a:ext cx="8489180" cy="32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74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334" y="666917"/>
            <a:ext cx="7477252" cy="69311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The </a:t>
            </a:r>
            <a:r>
              <a:rPr lang="en-US" sz="4000" b="1" dirty="0" err="1"/>
              <a:t>Cizik</a:t>
            </a:r>
            <a:r>
              <a:rPr lang="en-US" sz="4000" b="1" dirty="0"/>
              <a:t> School of Nursing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BEE3D-D76E-4C4A-93DB-E9E0F55D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4865" y="1810998"/>
            <a:ext cx="5258587" cy="4211430"/>
          </a:xfrm>
        </p:spPr>
        <p:txBody>
          <a:bodyPr>
            <a:normAutofit/>
          </a:bodyPr>
          <a:lstStyle/>
          <a:p>
            <a:r>
              <a:rPr lang="en-US" sz="2600" dirty="0"/>
              <a:t>LEED (Leadership in Energy and Environmental Design) Gold certification awarded by the U.S. Green Building Council on 2/5/2009</a:t>
            </a:r>
          </a:p>
          <a:p>
            <a:r>
              <a:rPr lang="en-US" sz="2600" dirty="0"/>
              <a:t>The first LEED Gold building in The University of Texas System</a:t>
            </a:r>
          </a:p>
          <a:p>
            <a:r>
              <a:rPr lang="en-US" sz="2600" dirty="0"/>
              <a:t>Recognized as one of the top green academic buildings in the U.S.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18B3B-2860-4A7E-B827-C4203668B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4" r="7858"/>
          <a:stretch/>
        </p:blipFill>
        <p:spPr>
          <a:xfrm>
            <a:off x="1723958" y="1983766"/>
            <a:ext cx="4755346" cy="2890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4616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547" y="695066"/>
            <a:ext cx="9410051" cy="85591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Brian Yeoman </a:t>
            </a:r>
            <a:br>
              <a:rPr lang="en-US" sz="4000" b="1" dirty="0"/>
            </a:br>
            <a:r>
              <a:rPr lang="en-US" sz="2800" b="1" dirty="0"/>
              <a:t>Former UTHealth Assoc. Vice Pres. of Facilities</a:t>
            </a:r>
            <a:br>
              <a:rPr lang="en-US" sz="40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BEE3D-D76E-4C4A-93DB-E9E0F55D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38" y="2325950"/>
            <a:ext cx="6074336" cy="3360252"/>
          </a:xfrm>
        </p:spPr>
        <p:txBody>
          <a:bodyPr>
            <a:normAutofit/>
          </a:bodyPr>
          <a:lstStyle/>
          <a:p>
            <a:r>
              <a:rPr lang="en-US" sz="2600" dirty="0"/>
              <a:t>UTHealth pioneer in sustainable building and procurement </a:t>
            </a:r>
          </a:p>
          <a:p>
            <a:endParaRPr lang="en-US" sz="2600" dirty="0"/>
          </a:p>
          <a:p>
            <a:pPr lvl="1"/>
            <a:r>
              <a:rPr lang="en-US" sz="2200" dirty="0" err="1"/>
              <a:t>Cizik</a:t>
            </a:r>
            <a:r>
              <a:rPr lang="en-US" sz="2200" dirty="0"/>
              <a:t> School of Nursing LEED Design</a:t>
            </a:r>
          </a:p>
          <a:p>
            <a:pPr lvl="1"/>
            <a:r>
              <a:rPr lang="en-US" sz="2200" dirty="0"/>
              <a:t>The Fayez S. Sarofim Research Building</a:t>
            </a:r>
          </a:p>
          <a:p>
            <a:pPr lvl="1"/>
            <a:r>
              <a:rPr lang="en-US" sz="2200" dirty="0"/>
              <a:t>UTSPH Green Roof</a:t>
            </a:r>
          </a:p>
          <a:p>
            <a:pPr lvl="1"/>
            <a:r>
              <a:rPr lang="en-US" dirty="0"/>
              <a:t>Waterless urinal alternative installation</a:t>
            </a:r>
          </a:p>
          <a:p>
            <a:pPr marL="457200" lvl="1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14DC8-654C-4247-AEE0-E7FF6E124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93" y="2122630"/>
            <a:ext cx="2624241" cy="3766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A2F085-A97F-463D-9C2F-DD5CF5A15EBC}"/>
              </a:ext>
            </a:extLst>
          </p:cNvPr>
          <p:cNvSpPr txBox="1"/>
          <p:nvPr/>
        </p:nvSpPr>
        <p:spPr>
          <a:xfrm>
            <a:off x="5630134" y="133311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memoriam (1950-2021)</a:t>
            </a:r>
          </a:p>
        </p:txBody>
      </p:sp>
    </p:spTree>
    <p:extLst>
      <p:ext uri="{BB962C8B-B14F-4D97-AF65-F5344CB8AC3E}">
        <p14:creationId xmlns:p14="http://schemas.microsoft.com/office/powerpoint/2010/main" val="1676077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77" y="544187"/>
            <a:ext cx="9493490" cy="128289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Future opportunities: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83BE8C-83CE-4448-8A3B-0BF4F263C469}"/>
              </a:ext>
            </a:extLst>
          </p:cNvPr>
          <p:cNvSpPr txBox="1">
            <a:spLocks/>
          </p:cNvSpPr>
          <p:nvPr/>
        </p:nvSpPr>
        <p:spPr>
          <a:xfrm>
            <a:off x="2425189" y="2452972"/>
            <a:ext cx="8700155" cy="2635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DF308-131B-4D05-B96A-E15A2F4ADDF2}"/>
              </a:ext>
            </a:extLst>
          </p:cNvPr>
          <p:cNvSpPr txBox="1"/>
          <p:nvPr/>
        </p:nvSpPr>
        <p:spPr>
          <a:xfrm>
            <a:off x="2425188" y="2317117"/>
            <a:ext cx="93705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Establish sustainability subcommittee or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working group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within the UTHealth Safety Council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to review current sustainability efforts, establish new goals and projects, identify priorities,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Enhance relationships with new and existing student groups focused on sustainability at UTHealth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Provide guidance and advice of feasibility of sustainability ideas presented by student groups or other stakeholders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Broadly communicate sustainability efforts through the Office of Public Affairs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 panose="020F0502020204030204"/>
              </a:rPr>
              <a:t>When appropriate,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communicate sustainability accomplishments to UT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Possibly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develop a comprehensive sustainability annual report for UTHealth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84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6" y="586506"/>
            <a:ext cx="9072513" cy="6762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References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786" y="2103437"/>
            <a:ext cx="9072514" cy="313730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+mn-lt"/>
              </a:rPr>
              <a:t>World Commission on Environment and Development. (1987). </a:t>
            </a:r>
            <a:r>
              <a:rPr lang="en-US" sz="1800" i="1" dirty="0">
                <a:latin typeface="+mn-lt"/>
              </a:rPr>
              <a:t>Report of the World Commission on Environment and Development: Our Common Future</a:t>
            </a:r>
            <a:r>
              <a:rPr lang="en-US" sz="1800" dirty="0">
                <a:latin typeface="+mn-lt"/>
              </a:rPr>
              <a:t>. Retrieved from </a:t>
            </a:r>
            <a:r>
              <a:rPr lang="en-US" sz="1800" dirty="0">
                <a:latin typeface="+mn-lt"/>
                <a:hlinkClick r:id="rId2"/>
              </a:rPr>
              <a:t>http://www.un-documents.net/our-common-future.pdf</a:t>
            </a:r>
            <a:endParaRPr lang="en-US" sz="1800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+mn-lt"/>
              </a:rPr>
              <a:t>Nations, U. (n.d.). Sustainability | United Nations. United Nations. </a:t>
            </a:r>
            <a:r>
              <a:rPr lang="en-US" sz="1800" dirty="0">
                <a:latin typeface="+mn-lt"/>
                <a:hlinkClick r:id="rId3"/>
              </a:rPr>
              <a:t>https://www.un.org/en/academic-impact/sustainability</a:t>
            </a:r>
            <a:endParaRPr lang="en-US" sz="1800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+mn-lt"/>
              </a:rPr>
              <a:t>United Nations. (2015). The 17 Goals. Retrieved from United Nations website: </a:t>
            </a:r>
            <a:r>
              <a:rPr lang="en-US" sz="1800" dirty="0">
                <a:latin typeface="+mn-lt"/>
                <a:hlinkClick r:id="rId4"/>
              </a:rPr>
              <a:t>https://sdgs.un.org/goals</a:t>
            </a:r>
            <a:endParaRPr lang="en-US" sz="1800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+mn-lt"/>
              </a:rPr>
              <a:t>EIA. (2020, December 15). How much carbon dioxide is produced per </a:t>
            </a:r>
            <a:r>
              <a:rPr lang="en-US" sz="1800" dirty="0" err="1">
                <a:latin typeface="+mn-lt"/>
              </a:rPr>
              <a:t>kilowatthour</a:t>
            </a:r>
            <a:r>
              <a:rPr lang="en-US" sz="1800" dirty="0">
                <a:latin typeface="+mn-lt"/>
              </a:rPr>
              <a:t> of U.S. electricity generation? - FAQ - U.S. Energy Information Administration (EIA). Retrieved from Eia.gov website: </a:t>
            </a:r>
            <a:r>
              <a:rPr lang="en-US" sz="1800" dirty="0">
                <a:latin typeface="+mn-lt"/>
                <a:hlinkClick r:id="rId5"/>
              </a:rPr>
              <a:t>https://www.eia.gov/tools/faqs/faq.php?id=74&amp;t=11</a:t>
            </a:r>
            <a:endParaRPr lang="en-US" sz="1800" dirty="0">
              <a:latin typeface="+mn-lt"/>
            </a:endParaRP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18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77" y="544187"/>
            <a:ext cx="9493490" cy="128289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Project origin and purpose: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83BE8C-83CE-4448-8A3B-0BF4F263C469}"/>
              </a:ext>
            </a:extLst>
          </p:cNvPr>
          <p:cNvSpPr txBox="1">
            <a:spLocks/>
          </p:cNvSpPr>
          <p:nvPr/>
        </p:nvSpPr>
        <p:spPr>
          <a:xfrm>
            <a:off x="2425189" y="2452972"/>
            <a:ext cx="8700155" cy="2635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DF308-131B-4D05-B96A-E15A2F4ADDF2}"/>
              </a:ext>
            </a:extLst>
          </p:cNvPr>
          <p:cNvSpPr txBox="1"/>
          <p:nvPr/>
        </p:nvSpPr>
        <p:spPr>
          <a:xfrm>
            <a:off x="2254636" y="2066496"/>
            <a:ext cx="93705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many ongoing sustainability efforts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UTHealth, but no central catalog currently exists to communicate these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lang="en-US" sz="2800" baseline="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 </a:t>
            </a:r>
            <a:r>
              <a:rPr lang="en-US" sz="2800" dirty="0">
                <a:solidFill>
                  <a:prstClr val="black"/>
                </a:solidFill>
              </a:rPr>
              <a:t>System policy – UTS 169 Sustainability Practices requires institutions to consider sustainability on campus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https://www.utsystem.edu/sites/policy-library/policies/uts-169-sustainability-practices</a:t>
            </a:r>
            <a:endParaRPr lang="en-US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At the request of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UTHealth Safety Council, SHERM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was tasked to assemble information on sustainability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054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085" y="360433"/>
            <a:ext cx="9493490" cy="128289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Project goals: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83BE8C-83CE-4448-8A3B-0BF4F263C469}"/>
              </a:ext>
            </a:extLst>
          </p:cNvPr>
          <p:cNvSpPr txBox="1">
            <a:spLocks/>
          </p:cNvSpPr>
          <p:nvPr/>
        </p:nvSpPr>
        <p:spPr>
          <a:xfrm>
            <a:off x="2425189" y="2452972"/>
            <a:ext cx="8700155" cy="2635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DF308-131B-4D05-B96A-E15A2F4ADDF2}"/>
              </a:ext>
            </a:extLst>
          </p:cNvPr>
          <p:cNvSpPr txBox="1"/>
          <p:nvPr/>
        </p:nvSpPr>
        <p:spPr>
          <a:xfrm>
            <a:off x="2263004" y="1707929"/>
            <a:ext cx="93705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key stakeholders at UTHealth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currently engaged in sustainability efforts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Catalogue and showcase current sustainability efforts at UTHealth, some of which are student led and not administrative, and communicate them via a newly developed </a:t>
            </a:r>
            <a:r>
              <a:rPr lang="en-US" sz="2800" dirty="0">
                <a:solidFill>
                  <a:prstClr val="black"/>
                </a:solidFill>
              </a:rPr>
              <a:t>webpage (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https://www.uth.edu/safety/sherm/sustainability</a:t>
            </a:r>
            <a:r>
              <a:rPr lang="en-US" sz="2800" dirty="0">
                <a:solidFill>
                  <a:prstClr val="black"/>
                </a:solidFill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findings to the UTHealth Safety Council membership, student groups, and other interested individuals or groups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26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435" y="647528"/>
            <a:ext cx="11029543" cy="128289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Stakeholders at UTHealth included in evaluation: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83BE8C-83CE-4448-8A3B-0BF4F263C469}"/>
              </a:ext>
            </a:extLst>
          </p:cNvPr>
          <p:cNvSpPr txBox="1">
            <a:spLocks/>
          </p:cNvSpPr>
          <p:nvPr/>
        </p:nvSpPr>
        <p:spPr>
          <a:xfrm>
            <a:off x="2425189" y="2452972"/>
            <a:ext cx="8700155" cy="2635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aseline="30000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2" indent="0">
              <a:buNone/>
            </a:pPr>
            <a:r>
              <a:rPr lang="en-US" baseline="30000" dirty="0">
                <a:solidFill>
                  <a:schemeClr val="bg2">
                    <a:lumMod val="25000"/>
                  </a:schemeClr>
                </a:solidFill>
              </a:rPr>
              <a:t>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DF308-131B-4D05-B96A-E15A2F4ADDF2}"/>
              </a:ext>
            </a:extLst>
          </p:cNvPr>
          <p:cNvSpPr txBox="1"/>
          <p:nvPr/>
        </p:nvSpPr>
        <p:spPr>
          <a:xfrm>
            <a:off x="2308657" y="2370056"/>
            <a:ext cx="94149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Facilities, Planning, and Engineering (FPE)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Auxiliary Enterprises (AE)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Safety, Health, Environment &amp; Risk Management (SHERM)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Procurement and 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Capital Assets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Information Technology (IT)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dirty="0"/>
              <a:t>Note: other sustainability efforts exist on campus, but the above list represents major administrative departments/units involved in the implementation / management of sustainability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27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805" y="242888"/>
            <a:ext cx="9674190" cy="8905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Facilities, Planning, and Engineering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044" y="1640991"/>
            <a:ext cx="6428557" cy="513749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Energy Conservation Opportunities (ECO)</a:t>
            </a:r>
          </a:p>
          <a:p>
            <a:pPr lvl="1"/>
            <a:endParaRPr lang="en-US" sz="1600" dirty="0"/>
          </a:p>
          <a:p>
            <a:pPr lvl="1"/>
            <a:r>
              <a:rPr lang="en-US" dirty="0"/>
              <a:t>Temperature/Humidity policy </a:t>
            </a:r>
          </a:p>
          <a:p>
            <a:pPr lvl="2"/>
            <a:r>
              <a:rPr lang="en-US" dirty="0"/>
              <a:t>Settings at 73.5°F and &lt;60% humidity</a:t>
            </a:r>
          </a:p>
          <a:p>
            <a:pPr lvl="2"/>
            <a:r>
              <a:rPr lang="en-US" dirty="0"/>
              <a:t>Exceptions for animal housing </a:t>
            </a:r>
          </a:p>
          <a:p>
            <a:pPr lvl="2"/>
            <a:r>
              <a:rPr lang="en-US" dirty="0"/>
              <a:t>10% total energy cost reduction in FY20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Chiller condensate recovery program</a:t>
            </a:r>
          </a:p>
          <a:p>
            <a:pPr lvl="2"/>
            <a:r>
              <a:rPr lang="en-US" dirty="0"/>
              <a:t>HVAC condensate is collected and repurposed</a:t>
            </a:r>
          </a:p>
          <a:p>
            <a:pPr lvl="2"/>
            <a:r>
              <a:rPr lang="en-US" dirty="0"/>
              <a:t>Resulted in 20% water use savings for IMM/SRB landscape irrigation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Plans are in place to direct the recovered condensate at MSB into the DI water system for the laboratories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CEC722-44A5-455E-ADF0-2FFD3440E3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4345" r="13502"/>
          <a:stretch/>
        </p:blipFill>
        <p:spPr>
          <a:xfrm>
            <a:off x="8372108" y="1841800"/>
            <a:ext cx="3505200" cy="4508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E2074B-F09A-4B3A-85FA-D5181AA55C9C}"/>
              </a:ext>
            </a:extLst>
          </p:cNvPr>
          <p:cNvCxnSpPr/>
          <p:nvPr/>
        </p:nvCxnSpPr>
        <p:spPr>
          <a:xfrm>
            <a:off x="2666999" y="1133476"/>
            <a:ext cx="8305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82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426" y="242888"/>
            <a:ext cx="9962948" cy="8905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Facilities, Planning, and Engineering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2443" y="1690687"/>
            <a:ext cx="5933257" cy="51672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Conservation Opportunities (ECO)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Fluorescent bulb LED replacement program</a:t>
            </a:r>
          </a:p>
          <a:p>
            <a:pPr lvl="2"/>
            <a:r>
              <a:rPr lang="en-US" dirty="0"/>
              <a:t>1,100 bulbs and 5,400 fixtures replaced campus wide</a:t>
            </a:r>
          </a:p>
          <a:p>
            <a:pPr lvl="2"/>
            <a:r>
              <a:rPr lang="en-US" dirty="0"/>
              <a:t>Projected 79% reduction in lighting     costs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Program Resets and Economizers</a:t>
            </a:r>
          </a:p>
          <a:p>
            <a:pPr lvl="2"/>
            <a:r>
              <a:rPr lang="en-US" dirty="0"/>
              <a:t>Automatic HVAC adjustments based on weather</a:t>
            </a:r>
          </a:p>
          <a:p>
            <a:pPr lvl="2"/>
            <a:r>
              <a:rPr lang="en-US" dirty="0"/>
              <a:t>FY20 resulted in a reduction of 247,780 ton hours of operation at a savings of $493,134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CEC722-44A5-455E-ADF0-2FFD3440E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b="18220"/>
          <a:stretch/>
        </p:blipFill>
        <p:spPr>
          <a:xfrm>
            <a:off x="7594600" y="2438400"/>
            <a:ext cx="4419600" cy="263999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E2074B-F09A-4B3A-85FA-D5181AA55C9C}"/>
              </a:ext>
            </a:extLst>
          </p:cNvPr>
          <p:cNvCxnSpPr/>
          <p:nvPr/>
        </p:nvCxnSpPr>
        <p:spPr>
          <a:xfrm>
            <a:off x="2666999" y="1133476"/>
            <a:ext cx="8305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37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062" y="379966"/>
            <a:ext cx="938900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Facilities, Planning, and Engineering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680" y="1705529"/>
            <a:ext cx="8969383" cy="486580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Occupancy sensors</a:t>
            </a:r>
          </a:p>
          <a:p>
            <a:pPr lvl="1"/>
            <a:r>
              <a:rPr lang="en-US" dirty="0"/>
              <a:t>Area lighting is controlled by occupancy</a:t>
            </a:r>
          </a:p>
          <a:p>
            <a:pPr lvl="1"/>
            <a:r>
              <a:rPr lang="en-US" dirty="0"/>
              <a:t>Sensors in front of chemical fume hoods reduce exhaust fan use</a:t>
            </a:r>
          </a:p>
          <a:p>
            <a:pPr lvl="1"/>
            <a:r>
              <a:rPr lang="en-US" dirty="0"/>
              <a:t>Variable ACR units allow for the reduction in HVAC operation in vacant areas</a:t>
            </a:r>
          </a:p>
          <a:p>
            <a:pPr lvl="2"/>
            <a:r>
              <a:rPr lang="en-US" dirty="0"/>
              <a:t>Minimum ventilation rates are all ASHRAE standard compliant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sz="2600" dirty="0"/>
              <a:t>Electrical demand reductions from ECO’s all contribute to a carbon emissions reduction across the UTHealth campus</a:t>
            </a:r>
          </a:p>
          <a:p>
            <a:endParaRPr lang="en-US" sz="2600" dirty="0"/>
          </a:p>
          <a:p>
            <a:r>
              <a:rPr lang="en-US" sz="2600" dirty="0"/>
              <a:t>Resulting ECO reductions</a:t>
            </a:r>
          </a:p>
          <a:p>
            <a:pPr lvl="1"/>
            <a:r>
              <a:rPr lang="en-US" sz="2000" dirty="0"/>
              <a:t>7,098,831 kilowatt-hours of electricity usage</a:t>
            </a:r>
          </a:p>
          <a:p>
            <a:pPr lvl="1"/>
            <a:r>
              <a:rPr lang="en-US" sz="2000" dirty="0"/>
              <a:t>Cost savings of $404,598 for UTHealth in FY20  </a:t>
            </a:r>
          </a:p>
          <a:p>
            <a:pPr lvl="1"/>
            <a:r>
              <a:rPr lang="en-US" sz="2000" dirty="0"/>
              <a:t>This represents an emissions reduction from electricity generation of 3,517 tons of carbon dioxide in FY20. </a:t>
            </a:r>
            <a:r>
              <a:rPr lang="en-US" sz="2000" baseline="30000" dirty="0"/>
              <a:t>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3361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681" y="379966"/>
            <a:ext cx="98317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Facilities, Planning, and Engineering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680" y="1515978"/>
            <a:ext cx="8549763" cy="5342022"/>
          </a:xfrm>
        </p:spPr>
        <p:txBody>
          <a:bodyPr>
            <a:normAutofit/>
          </a:bodyPr>
          <a:lstStyle/>
          <a:p>
            <a:r>
              <a:rPr lang="en-US" dirty="0"/>
              <a:t>Recycling Activities</a:t>
            </a:r>
          </a:p>
          <a:p>
            <a:pPr lvl="1"/>
            <a:r>
              <a:rPr lang="en-US" dirty="0"/>
              <a:t>Corrugated cardboard recycling</a:t>
            </a:r>
          </a:p>
          <a:p>
            <a:pPr lvl="2"/>
            <a:r>
              <a:rPr lang="en-US" dirty="0"/>
              <a:t>35.49 tons in FY20 </a:t>
            </a:r>
          </a:p>
          <a:p>
            <a:pPr lvl="2"/>
            <a:r>
              <a:rPr lang="en-US" dirty="0"/>
              <a:t>UTHealth receives monetary compensation based on current market value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Co-mingled recyclables (plastic, paper, glass…)  </a:t>
            </a:r>
          </a:p>
          <a:p>
            <a:pPr lvl="2"/>
            <a:r>
              <a:rPr lang="en-US" dirty="0"/>
              <a:t>89.18 tons in FY20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Sustainable Drinking Water	</a:t>
            </a:r>
          </a:p>
          <a:p>
            <a:pPr lvl="1"/>
            <a:r>
              <a:rPr lang="en-US" dirty="0"/>
              <a:t>Bottle Filler Stations </a:t>
            </a:r>
          </a:p>
          <a:p>
            <a:pPr lvl="2"/>
            <a:r>
              <a:rPr lang="en-US" dirty="0"/>
              <a:t>approx. 50k bottle equivalents filled since program start resulting in significant plastic bottle waste</a:t>
            </a:r>
          </a:p>
        </p:txBody>
      </p:sp>
    </p:spTree>
    <p:extLst>
      <p:ext uri="{BB962C8B-B14F-4D97-AF65-F5344CB8AC3E}">
        <p14:creationId xmlns:p14="http://schemas.microsoft.com/office/powerpoint/2010/main" val="553231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3244</TotalTime>
  <Words>1601</Words>
  <Application>Microsoft Office PowerPoint</Application>
  <PresentationFormat>Widescreen</PresentationFormat>
  <Paragraphs>190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A Comprehensive Assessment of Current Sustainability Efforts at UTHealth</vt:lpstr>
      <vt:lpstr>Sustainability (Sustainable Development)</vt:lpstr>
      <vt:lpstr>Project origin and purpose:</vt:lpstr>
      <vt:lpstr>Project goals:</vt:lpstr>
      <vt:lpstr>Stakeholders at UTHealth included in evaluation:</vt:lpstr>
      <vt:lpstr>Facilities, Planning, and Engineering</vt:lpstr>
      <vt:lpstr>Facilities, Planning, and Engineering</vt:lpstr>
      <vt:lpstr>Facilities, Planning, and Engineering </vt:lpstr>
      <vt:lpstr>Facilities, Planning, and Engineering </vt:lpstr>
      <vt:lpstr>Facilities, Planning, and Engineering </vt:lpstr>
      <vt:lpstr>Auxiliary Enterprises</vt:lpstr>
      <vt:lpstr>Auxiliary Enterprises</vt:lpstr>
      <vt:lpstr>Safety, Health, Environment &amp; Risk Management (SHERM)</vt:lpstr>
      <vt:lpstr>Safety, Health, Environment &amp; Risk Management (SHERM)</vt:lpstr>
      <vt:lpstr>Procurement and Finance</vt:lpstr>
      <vt:lpstr>Capital Assets Management</vt:lpstr>
      <vt:lpstr>Information Technology (IT)</vt:lpstr>
      <vt:lpstr>Information Technology (IT)</vt:lpstr>
      <vt:lpstr>UTHealth Hot Aisle Containment Data Center</vt:lpstr>
      <vt:lpstr>Other Sustainability Efforts on Campus</vt:lpstr>
      <vt:lpstr>The School of Public Health Green Roof</vt:lpstr>
      <vt:lpstr>The Cizik School of Nursing </vt:lpstr>
      <vt:lpstr>Brian Yeoman  Former UTHealth Assoc. Vice Pres. of Facilities </vt:lpstr>
      <vt:lpstr>Future opportunities:</vt:lpstr>
      <vt:lpstr>References</vt:lpstr>
    </vt:vector>
  </TitlesOfParts>
  <Company>UTHealth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Prince, Mia Lauren</dc:creator>
  <cp:lastModifiedBy>Hebel, William B</cp:lastModifiedBy>
  <cp:revision>141</cp:revision>
  <dcterms:created xsi:type="dcterms:W3CDTF">2019-10-16T16:31:06Z</dcterms:created>
  <dcterms:modified xsi:type="dcterms:W3CDTF">2021-09-16T14:34:43Z</dcterms:modified>
</cp:coreProperties>
</file>